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6"/>
    <p:restoredTop sz="94301"/>
  </p:normalViewPr>
  <p:slideViewPr>
    <p:cSldViewPr>
      <p:cViewPr>
        <p:scale>
          <a:sx n="192" d="100"/>
          <a:sy n="192" d="100"/>
        </p:scale>
        <p:origin x="-1032" y="14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9"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0F25C9B-7BA9-4283-9DF6-01D51E4BCC81}"/>
    <pc:docChg chg="modSld">
      <pc:chgData name="" userId="" providerId="" clId="Web-{C0F25C9B-7BA9-4283-9DF6-01D51E4BCC81}" dt="2019-07-03T10:19:04.944" v="239" actId="1076"/>
      <pc:docMkLst>
        <pc:docMk/>
      </pc:docMkLst>
      <pc:sldChg chg="addSp delSp modSp">
        <pc:chgData name="" userId="" providerId="" clId="Web-{C0F25C9B-7BA9-4283-9DF6-01D51E4BCC81}" dt="2019-07-03T10:19:04.944" v="239" actId="1076"/>
        <pc:sldMkLst>
          <pc:docMk/>
          <pc:sldMk cId="1711494514" sldId="257"/>
        </pc:sldMkLst>
        <pc:spChg chg="mod">
          <ac:chgData name="" userId="" providerId="" clId="Web-{C0F25C9B-7BA9-4283-9DF6-01D51E4BCC81}" dt="2019-07-03T10:10:47.501" v="48" actId="1076"/>
          <ac:spMkLst>
            <pc:docMk/>
            <pc:sldMk cId="1711494514" sldId="257"/>
            <ac:spMk id="5" creationId="{00000000-0000-0000-0000-000000000000}"/>
          </ac:spMkLst>
        </pc:spChg>
        <pc:spChg chg="mod">
          <ac:chgData name="" userId="" providerId="" clId="Web-{C0F25C9B-7BA9-4283-9DF6-01D51E4BCC81}" dt="2019-07-03T10:13:31.492" v="118" actId="20577"/>
          <ac:spMkLst>
            <pc:docMk/>
            <pc:sldMk cId="1711494514" sldId="257"/>
            <ac:spMk id="7" creationId="{00000000-0000-0000-0000-000000000000}"/>
          </ac:spMkLst>
        </pc:spChg>
        <pc:spChg chg="mod">
          <ac:chgData name="" userId="" providerId="" clId="Web-{C0F25C9B-7BA9-4283-9DF6-01D51E4BCC81}" dt="2019-07-03T10:13:54.085" v="137" actId="20577"/>
          <ac:spMkLst>
            <pc:docMk/>
            <pc:sldMk cId="1711494514" sldId="257"/>
            <ac:spMk id="10" creationId="{00000000-0000-0000-0000-000000000000}"/>
          </ac:spMkLst>
        </pc:spChg>
        <pc:spChg chg="mod">
          <ac:chgData name="" userId="" providerId="" clId="Web-{C0F25C9B-7BA9-4283-9DF6-01D51E4BCC81}" dt="2019-07-03T10:14:27.802" v="152" actId="1076"/>
          <ac:spMkLst>
            <pc:docMk/>
            <pc:sldMk cId="1711494514" sldId="257"/>
            <ac:spMk id="11" creationId="{00000000-0000-0000-0000-000000000000}"/>
          </ac:spMkLst>
        </pc:spChg>
        <pc:spChg chg="mod">
          <ac:chgData name="" userId="" providerId="" clId="Web-{C0F25C9B-7BA9-4283-9DF6-01D51E4BCC81}" dt="2019-07-03T10:14:44.504" v="165" actId="20577"/>
          <ac:spMkLst>
            <pc:docMk/>
            <pc:sldMk cId="1711494514" sldId="257"/>
            <ac:spMk id="12" creationId="{00000000-0000-0000-0000-000000000000}"/>
          </ac:spMkLst>
        </pc:spChg>
        <pc:spChg chg="mod">
          <ac:chgData name="" userId="" providerId="" clId="Web-{C0F25C9B-7BA9-4283-9DF6-01D51E4BCC81}" dt="2019-07-03T10:13:36.883" v="125" actId="20577"/>
          <ac:spMkLst>
            <pc:docMk/>
            <pc:sldMk cId="1711494514" sldId="257"/>
            <ac:spMk id="13" creationId="{00000000-0000-0000-0000-000000000000}"/>
          </ac:spMkLst>
        </pc:spChg>
        <pc:spChg chg="mod">
          <ac:chgData name="" userId="" providerId="" clId="Web-{C0F25C9B-7BA9-4283-9DF6-01D51E4BCC81}" dt="2019-07-03T10:15:54.313" v="203" actId="20577"/>
          <ac:spMkLst>
            <pc:docMk/>
            <pc:sldMk cId="1711494514" sldId="257"/>
            <ac:spMk id="15" creationId="{00000000-0000-0000-0000-000000000000}"/>
          </ac:spMkLst>
        </pc:spChg>
        <pc:spChg chg="mod">
          <ac:chgData name="" userId="" providerId="" clId="Web-{C0F25C9B-7BA9-4283-9DF6-01D51E4BCC81}" dt="2019-07-03T10:15:38.017" v="195" actId="20577"/>
          <ac:spMkLst>
            <pc:docMk/>
            <pc:sldMk cId="1711494514" sldId="257"/>
            <ac:spMk id="16" creationId="{00000000-0000-0000-0000-000000000000}"/>
          </ac:spMkLst>
        </pc:spChg>
        <pc:spChg chg="mod">
          <ac:chgData name="" userId="" providerId="" clId="Web-{C0F25C9B-7BA9-4283-9DF6-01D51E4BCC81}" dt="2019-07-03T10:15:12.534" v="184" actId="14100"/>
          <ac:spMkLst>
            <pc:docMk/>
            <pc:sldMk cId="1711494514" sldId="257"/>
            <ac:spMk id="17" creationId="{00000000-0000-0000-0000-000000000000}"/>
          </ac:spMkLst>
        </pc:spChg>
        <pc:spChg chg="mod">
          <ac:chgData name="" userId="" providerId="" clId="Web-{C0F25C9B-7BA9-4283-9DF6-01D51E4BCC81}" dt="2019-07-03T10:16:34.217" v="222" actId="20577"/>
          <ac:spMkLst>
            <pc:docMk/>
            <pc:sldMk cId="1711494514" sldId="257"/>
            <ac:spMk id="19" creationId="{00000000-0000-0000-0000-000000000000}"/>
          </ac:spMkLst>
        </pc:spChg>
        <pc:spChg chg="mod">
          <ac:chgData name="" userId="" providerId="" clId="Web-{C0F25C9B-7BA9-4283-9DF6-01D51E4BCC81}" dt="2019-07-03T10:16:18.077" v="212" actId="20577"/>
          <ac:spMkLst>
            <pc:docMk/>
            <pc:sldMk cId="1711494514" sldId="257"/>
            <ac:spMk id="20" creationId="{00000000-0000-0000-0000-000000000000}"/>
          </ac:spMkLst>
        </pc:spChg>
        <pc:spChg chg="add mod">
          <ac:chgData name="" userId="" providerId="" clId="Web-{C0F25C9B-7BA9-4283-9DF6-01D51E4BCC81}" dt="2019-07-03T10:12:05.700" v="96" actId="1076"/>
          <ac:spMkLst>
            <pc:docMk/>
            <pc:sldMk cId="1711494514" sldId="257"/>
            <ac:spMk id="24" creationId="{52356904-1967-46F9-A8A2-2E4180366EA5}"/>
          </ac:spMkLst>
        </pc:spChg>
        <pc:picChg chg="add mod modCrop">
          <ac:chgData name="" userId="" providerId="" clId="Web-{C0F25C9B-7BA9-4283-9DF6-01D51E4BCC81}" dt="2019-07-03T10:19:04.944" v="239" actId="1076"/>
          <ac:picMkLst>
            <pc:docMk/>
            <pc:sldMk cId="1711494514" sldId="257"/>
            <ac:picMk id="2" creationId="{3F1F1039-11DA-4133-AA92-865DC8AAD056}"/>
          </ac:picMkLst>
        </pc:picChg>
        <pc:picChg chg="del">
          <ac:chgData name="" userId="" providerId="" clId="Web-{C0F25C9B-7BA9-4283-9DF6-01D51E4BCC81}" dt="2019-07-03T10:16:35.795" v="225"/>
          <ac:picMkLst>
            <pc:docMk/>
            <pc:sldMk cId="1711494514" sldId="257"/>
            <ac:picMk id="4" creationId="{00000000-0000-0000-0000-000000000000}"/>
          </ac:picMkLst>
        </pc:picChg>
        <pc:cxnChg chg="mod">
          <ac:chgData name="" userId="" providerId="" clId="Web-{C0F25C9B-7BA9-4283-9DF6-01D51E4BCC81}" dt="2019-07-03T10:12:14.199" v="100" actId="20577"/>
          <ac:cxnSpMkLst>
            <pc:docMk/>
            <pc:sldMk cId="1711494514" sldId="257"/>
            <ac:cxnSpMk id="41"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18E8FC-C264-4CC5-8A6C-D849A0773E50}" type="datetimeFigureOut">
              <a:rPr lang="fr-FR" smtClean="0"/>
              <a:t>07/07/2019</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0D4A8-C9F7-425E-A2D7-F13CE3D364B4}" type="slidenum">
              <a:rPr lang="fr-FR" smtClean="0"/>
              <a:t>‹#›</a:t>
            </a:fld>
            <a:endParaRPr lang="fr-FR"/>
          </a:p>
        </p:txBody>
      </p:sp>
    </p:spTree>
    <p:extLst>
      <p:ext uri="{BB962C8B-B14F-4D97-AF65-F5344CB8AC3E}">
        <p14:creationId xmlns:p14="http://schemas.microsoft.com/office/powerpoint/2010/main" val="3732384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90D4A8-C9F7-425E-A2D7-F13CE3D364B4}" type="slidenum">
              <a:rPr lang="fr-FR" smtClean="0"/>
              <a:t>1</a:t>
            </a:fld>
            <a:endParaRPr lang="fr-FR"/>
          </a:p>
        </p:txBody>
      </p:sp>
    </p:spTree>
    <p:extLst>
      <p:ext uri="{BB962C8B-B14F-4D97-AF65-F5344CB8AC3E}">
        <p14:creationId xmlns:p14="http://schemas.microsoft.com/office/powerpoint/2010/main" val="44936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90D4A8-C9F7-425E-A2D7-F13CE3D364B4}" type="slidenum">
              <a:rPr lang="fr-FR" smtClean="0"/>
              <a:t>2</a:t>
            </a:fld>
            <a:endParaRPr lang="fr-FR"/>
          </a:p>
        </p:txBody>
      </p:sp>
    </p:spTree>
    <p:extLst>
      <p:ext uri="{BB962C8B-B14F-4D97-AF65-F5344CB8AC3E}">
        <p14:creationId xmlns:p14="http://schemas.microsoft.com/office/powerpoint/2010/main" val="169232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Modifiez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B41BE1E-9839-4420-B757-6194DD2673BE}" type="datetimeFigureOut">
              <a:rPr lang="fr-FR" smtClean="0"/>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215185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41BE1E-9839-4420-B757-6194DD2673BE}" type="datetimeFigureOut">
              <a:rPr lang="fr-FR" smtClean="0"/>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129921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41BE1E-9839-4420-B757-6194DD2673BE}" type="datetimeFigureOut">
              <a:rPr lang="fr-FR" smtClean="0"/>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357978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41BE1E-9839-4420-B757-6194DD2673BE}" type="datetimeFigureOut">
              <a:rPr lang="fr-FR" smtClean="0"/>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124407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B41BE1E-9839-4420-B757-6194DD2673BE}" type="datetimeFigureOut">
              <a:rPr lang="fr-FR" smtClean="0"/>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105364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B41BE1E-9839-4420-B757-6194DD2673BE}" type="datetimeFigureOut">
              <a:rPr lang="fr-FR" smtClean="0"/>
              <a:t>07/07/2019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278043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B41BE1E-9839-4420-B757-6194DD2673BE}" type="datetimeFigureOut">
              <a:rPr lang="fr-FR" smtClean="0"/>
              <a:t>07/07/2019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347910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B41BE1E-9839-4420-B757-6194DD2673BE}" type="datetimeFigureOut">
              <a:rPr lang="fr-FR" smtClean="0"/>
              <a:t>07/07/2019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294137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41BE1E-9839-4420-B757-6194DD2673BE}" type="datetimeFigureOut">
              <a:rPr lang="fr-FR" smtClean="0"/>
              <a:t>07/07/2019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628390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B41BE1E-9839-4420-B757-6194DD2673BE}" type="datetimeFigureOut">
              <a:rPr lang="fr-FR" smtClean="0"/>
              <a:t>07/07/2019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157867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B41BE1E-9839-4420-B757-6194DD2673BE}" type="datetimeFigureOut">
              <a:rPr lang="fr-FR" smtClean="0"/>
              <a:t>07/07/2019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2DE8E7-ECCC-44A5-8BF0-85A9AFDF474D}" type="slidenum">
              <a:rPr lang="fr-FR" smtClean="0"/>
              <a:t>‹#›</a:t>
            </a:fld>
            <a:endParaRPr lang="fr-FR"/>
          </a:p>
        </p:txBody>
      </p:sp>
    </p:spTree>
    <p:extLst>
      <p:ext uri="{BB962C8B-B14F-4D97-AF65-F5344CB8AC3E}">
        <p14:creationId xmlns:p14="http://schemas.microsoft.com/office/powerpoint/2010/main" val="1911445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B41BE1E-9839-4420-B757-6194DD2673BE}" type="datetimeFigureOut">
              <a:rPr lang="fr-FR" smtClean="0"/>
              <a:t>07/07/2019</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62DE8E7-ECCC-44A5-8BF0-85A9AFDF474D}" type="slidenum">
              <a:rPr lang="fr-FR" smtClean="0"/>
              <a:t>‹#›</a:t>
            </a:fld>
            <a:endParaRPr lang="fr-FR"/>
          </a:p>
        </p:txBody>
      </p:sp>
    </p:spTree>
    <p:extLst>
      <p:ext uri="{BB962C8B-B14F-4D97-AF65-F5344CB8AC3E}">
        <p14:creationId xmlns:p14="http://schemas.microsoft.com/office/powerpoint/2010/main" val="4051101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8" name="Connecteur en arc 1027"/>
          <p:cNvCxnSpPr/>
          <p:nvPr/>
        </p:nvCxnSpPr>
        <p:spPr>
          <a:xfrm rot="16200000" flipH="1">
            <a:off x="3918571" y="5977308"/>
            <a:ext cx="1885545" cy="1352518"/>
          </a:xfrm>
          <a:prstGeom prst="curvedConnector3">
            <a:avLst>
              <a:gd name="adj1" fmla="val 50000"/>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Connecteur en arc 49"/>
          <p:cNvCxnSpPr/>
          <p:nvPr/>
        </p:nvCxnSpPr>
        <p:spPr>
          <a:xfrm rot="5400000" flipH="1" flipV="1">
            <a:off x="3944383" y="2177740"/>
            <a:ext cx="1933183" cy="1356531"/>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581128" y="2483768"/>
            <a:ext cx="2216249" cy="1338828"/>
          </a:xfrm>
          <a:prstGeom prst="rect">
            <a:avLst/>
          </a:prstGeom>
          <a:solidFill>
            <a:schemeClr val="bg1"/>
          </a:solidFill>
        </p:spPr>
        <p:txBody>
          <a:bodyPr wrap="square">
            <a:spAutoFit/>
          </a:bodyPr>
          <a:lstStyle/>
          <a:p>
            <a:pPr algn="just"/>
            <a:r>
              <a:rPr lang="fr-FR" sz="900" b="1" dirty="0">
                <a:solidFill>
                  <a:srgbClr val="007A97"/>
                </a:solidFill>
                <a:latin typeface="Book Antiqua" panose="02040602050305030304" pitchFamily="18" charset="0"/>
              </a:rPr>
              <a:t>Un livre ?</a:t>
            </a:r>
          </a:p>
          <a:p>
            <a:pPr algn="just"/>
            <a:r>
              <a:rPr lang="fr-FR" sz="900" dirty="0"/>
              <a:t>Je dirais </a:t>
            </a:r>
            <a:r>
              <a:rPr lang="fr-FR" sz="900" b="1" i="1" u="sng" dirty="0">
                <a:solidFill>
                  <a:srgbClr val="007A97"/>
                </a:solidFill>
              </a:rPr>
              <a:t>Orgueil et Préjugés</a:t>
            </a:r>
            <a:r>
              <a:rPr lang="fr-FR" sz="900" dirty="0"/>
              <a:t>… Pour Elisabeth et son appétence pour la lecture, sa fierté, sa liberté, son esprit audacieux et éhonté…  L’avouerai-je ? Aussi, pour la part romantique et romanesque qui sommeille en moi et qui s’émeut facilement de cette passion refoulée, conflictuelle mais intense et éclatante.</a:t>
            </a:r>
          </a:p>
        </p:txBody>
      </p:sp>
      <p:sp>
        <p:nvSpPr>
          <p:cNvPr id="5" name="ZoneTexte 4"/>
          <p:cNvSpPr txBox="1"/>
          <p:nvPr/>
        </p:nvSpPr>
        <p:spPr>
          <a:xfrm>
            <a:off x="2780928" y="186194"/>
            <a:ext cx="1296144" cy="276999"/>
          </a:xfrm>
          <a:prstGeom prst="rect">
            <a:avLst/>
          </a:prstGeom>
          <a:noFill/>
        </p:spPr>
        <p:txBody>
          <a:bodyPr wrap="square" rtlCol="0">
            <a:spAutoFit/>
          </a:bodyPr>
          <a:lstStyle/>
          <a:p>
            <a:pPr algn="ctr"/>
            <a:r>
              <a:rPr lang="fr-FR" sz="1200" b="1" dirty="0">
                <a:solidFill>
                  <a:srgbClr val="007A97"/>
                </a:solidFill>
                <a:latin typeface="Book Antiqua" panose="02040602050305030304" pitchFamily="18" charset="0"/>
              </a:rPr>
              <a:t>Portrait </a:t>
            </a:r>
            <a:r>
              <a:rPr lang="fr-FR" sz="1200" b="1">
                <a:solidFill>
                  <a:srgbClr val="007A97"/>
                </a:solidFill>
                <a:latin typeface="Book Antiqua" panose="02040602050305030304" pitchFamily="18" charset="0"/>
              </a:rPr>
              <a:t>chinois </a:t>
            </a:r>
            <a:endParaRPr lang="fr-FR" sz="1200" b="1" dirty="0">
              <a:solidFill>
                <a:srgbClr val="007A97"/>
              </a:solidFill>
              <a:latin typeface="Book Antiqua" panose="02040602050305030304" pitchFamily="18" charset="0"/>
            </a:endParaRPr>
          </a:p>
        </p:txBody>
      </p:sp>
      <p:sp>
        <p:nvSpPr>
          <p:cNvPr id="7" name="Rectangle 6"/>
          <p:cNvSpPr/>
          <p:nvPr/>
        </p:nvSpPr>
        <p:spPr>
          <a:xfrm>
            <a:off x="72008" y="827584"/>
            <a:ext cx="3429000" cy="1077218"/>
          </a:xfrm>
          <a:prstGeom prst="rect">
            <a:avLst/>
          </a:prstGeom>
        </p:spPr>
        <p:txBody>
          <a:bodyPr>
            <a:spAutoFit/>
          </a:bodyPr>
          <a:lstStyle/>
          <a:p>
            <a:pPr algn="just"/>
            <a:r>
              <a:rPr lang="fr-FR" sz="900" b="1" dirty="0">
                <a:solidFill>
                  <a:srgbClr val="007A97"/>
                </a:solidFill>
                <a:latin typeface="Book Antiqua" panose="02040602050305030304" pitchFamily="18" charset="0"/>
              </a:rPr>
              <a:t>Une destination ?</a:t>
            </a:r>
          </a:p>
          <a:p>
            <a:pPr algn="just"/>
            <a:r>
              <a:rPr lang="fr-FR" sz="900" dirty="0"/>
              <a:t>Le </a:t>
            </a:r>
            <a:r>
              <a:rPr lang="fr-FR" sz="900" b="1" i="1" dirty="0">
                <a:solidFill>
                  <a:srgbClr val="007A97"/>
                </a:solidFill>
              </a:rPr>
              <a:t>Japo</a:t>
            </a:r>
            <a:r>
              <a:rPr lang="fr-FR" sz="1000" b="1" i="1" dirty="0">
                <a:solidFill>
                  <a:srgbClr val="007A97"/>
                </a:solidFill>
              </a:rPr>
              <a:t>n</a:t>
            </a:r>
            <a:r>
              <a:rPr lang="fr-FR" sz="900" dirty="0"/>
              <a:t> et plus particulièrement </a:t>
            </a:r>
            <a:r>
              <a:rPr lang="fr-FR" sz="900" b="1" i="1" dirty="0">
                <a:solidFill>
                  <a:srgbClr val="007A97"/>
                </a:solidFill>
              </a:rPr>
              <a:t>Tokyo</a:t>
            </a:r>
            <a:r>
              <a:rPr lang="fr-FR" sz="900" dirty="0">
                <a:solidFill>
                  <a:srgbClr val="007A97"/>
                </a:solidFill>
              </a:rPr>
              <a:t>.</a:t>
            </a:r>
            <a:r>
              <a:rPr lang="fr-FR" sz="900" dirty="0"/>
              <a:t> J’admire la cohabitation antithétique de la modernité et des traditions, du zen des temples nichés en pleine métropole qui s’oppose au fourmillement des quartiers les plus animés. Cette confrontation entre le strict, le codifié qui ont pour miroir l’excentrique, l’imaginaire. Ce pays et cette ville multi-facettes, aux milles nuances.</a:t>
            </a: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9964" y="3851920"/>
            <a:ext cx="1958073" cy="1858876"/>
          </a:xfrm>
          <a:prstGeom prst="rect">
            <a:avLst/>
          </a:prstGeom>
        </p:spPr>
      </p:pic>
      <p:sp>
        <p:nvSpPr>
          <p:cNvPr id="11" name="Rectangle 10"/>
          <p:cNvSpPr/>
          <p:nvPr/>
        </p:nvSpPr>
        <p:spPr>
          <a:xfrm>
            <a:off x="2625291" y="2086560"/>
            <a:ext cx="1607418" cy="1477328"/>
          </a:xfrm>
          <a:prstGeom prst="rect">
            <a:avLst/>
          </a:prstGeom>
        </p:spPr>
        <p:txBody>
          <a:bodyPr wrap="square">
            <a:spAutoFit/>
          </a:bodyPr>
          <a:lstStyle/>
          <a:p>
            <a:pPr algn="just"/>
            <a:r>
              <a:rPr lang="fr-FR" sz="900" b="1" dirty="0">
                <a:solidFill>
                  <a:srgbClr val="007A97"/>
                </a:solidFill>
                <a:latin typeface="Book Antiqua" panose="02040602050305030304" pitchFamily="18" charset="0"/>
              </a:rPr>
              <a:t>Un des 7 péchés capitaux ?</a:t>
            </a:r>
          </a:p>
          <a:p>
            <a:pPr algn="just"/>
            <a:r>
              <a:rPr lang="fr-FR" sz="900" dirty="0"/>
              <a:t>La </a:t>
            </a:r>
            <a:r>
              <a:rPr lang="fr-FR" sz="900" b="1" i="1" dirty="0">
                <a:solidFill>
                  <a:srgbClr val="007A97"/>
                </a:solidFill>
              </a:rPr>
              <a:t>gourmandise </a:t>
            </a:r>
            <a:r>
              <a:rPr lang="fr-FR" sz="900" dirty="0"/>
              <a:t>bien sûr ! Mais est-ce vraiment un péché lorsqu’on déguste et savoure ? Faut-il blâmer les chefs de proposer des plats lèche-doigts à dégainer sa mouillette ou à ne pas en laisser une miette ? Rien n’est moins sûr… </a:t>
            </a:r>
          </a:p>
        </p:txBody>
      </p:sp>
      <p:sp>
        <p:nvSpPr>
          <p:cNvPr id="13" name="Rectangle 12"/>
          <p:cNvSpPr/>
          <p:nvPr/>
        </p:nvSpPr>
        <p:spPr>
          <a:xfrm>
            <a:off x="4077072" y="827584"/>
            <a:ext cx="2685678" cy="1061829"/>
          </a:xfrm>
          <a:prstGeom prst="rect">
            <a:avLst/>
          </a:prstGeom>
        </p:spPr>
        <p:txBody>
          <a:bodyPr wrap="square">
            <a:spAutoFit/>
          </a:bodyPr>
          <a:lstStyle/>
          <a:p>
            <a:pPr algn="just"/>
            <a:r>
              <a:rPr lang="fr-FR" sz="900" b="1" dirty="0">
                <a:solidFill>
                  <a:srgbClr val="007A97"/>
                </a:solidFill>
                <a:latin typeface="Book Antiqua" panose="02040602050305030304" pitchFamily="18" charset="0"/>
              </a:rPr>
              <a:t>Un parfum ?</a:t>
            </a:r>
            <a:endParaRPr lang="fr-FR" sz="900" b="1" i="1" dirty="0">
              <a:solidFill>
                <a:srgbClr val="007A97"/>
              </a:solidFill>
            </a:endParaRPr>
          </a:p>
          <a:p>
            <a:pPr algn="just"/>
            <a:r>
              <a:rPr lang="fr-FR" sz="900" dirty="0"/>
              <a:t>Un </a:t>
            </a:r>
            <a:r>
              <a:rPr lang="fr-FR" sz="900" b="1" i="1" dirty="0">
                <a:solidFill>
                  <a:srgbClr val="007A97"/>
                </a:solidFill>
              </a:rPr>
              <a:t>parfum chaud </a:t>
            </a:r>
            <a:r>
              <a:rPr lang="fr-FR" sz="900" dirty="0"/>
              <a:t>avec des notes vanille et d’épices… Ou bien un </a:t>
            </a:r>
            <a:r>
              <a:rPr lang="fr-FR" sz="900" b="1" i="1" dirty="0">
                <a:solidFill>
                  <a:srgbClr val="007A97"/>
                </a:solidFill>
              </a:rPr>
              <a:t>parfum masculin </a:t>
            </a:r>
            <a:r>
              <a:rPr lang="fr-FR" sz="900" dirty="0"/>
              <a:t>qui se prête aussi à une peau féminine. Sûrement pas un parfum à orientation mixte clairement prédéfinie mais une fragrance qui joue avec les codes des genres stéréotypés sans avoir été pensée comme tel.</a:t>
            </a:r>
          </a:p>
        </p:txBody>
      </p:sp>
      <p:sp>
        <p:nvSpPr>
          <p:cNvPr id="15" name="Rectangle 14"/>
          <p:cNvSpPr/>
          <p:nvPr/>
        </p:nvSpPr>
        <p:spPr>
          <a:xfrm>
            <a:off x="2730387" y="6228184"/>
            <a:ext cx="3355300" cy="923330"/>
          </a:xfrm>
          <a:prstGeom prst="rect">
            <a:avLst/>
          </a:prstGeom>
          <a:solidFill>
            <a:schemeClr val="bg1"/>
          </a:solidFill>
        </p:spPr>
        <p:txBody>
          <a:bodyPr wrap="square">
            <a:spAutoFit/>
          </a:bodyPr>
          <a:lstStyle/>
          <a:p>
            <a:pPr algn="just"/>
            <a:r>
              <a:rPr lang="fr-FR" sz="900" b="1" dirty="0">
                <a:solidFill>
                  <a:srgbClr val="007A97"/>
                </a:solidFill>
                <a:latin typeface="Book Antiqua" panose="02040602050305030304" pitchFamily="18" charset="0"/>
              </a:rPr>
              <a:t>Un signe de ponctuation ?</a:t>
            </a:r>
          </a:p>
          <a:p>
            <a:pPr algn="just"/>
            <a:r>
              <a:rPr lang="fr-FR" sz="900" dirty="0"/>
              <a:t>Le </a:t>
            </a:r>
            <a:r>
              <a:rPr lang="fr-FR" sz="900" b="1" i="1" dirty="0">
                <a:solidFill>
                  <a:srgbClr val="007A97"/>
                </a:solidFill>
              </a:rPr>
              <a:t>point-virgule</a:t>
            </a:r>
            <a:r>
              <a:rPr lang="fr-FR" sz="900" dirty="0"/>
              <a:t>, petit malaimé de la graphie française, incompris et trop souvent négligé… pourtant si utile pour lier ses idées. Je suis aussi une fervente militante du maintien de l’accent circonflexe parce que « goût » a bien plus de panache que « gout » même si « piqûre » m’a toujours laissée un peu circonspecte. </a:t>
            </a:r>
          </a:p>
        </p:txBody>
      </p:sp>
      <p:sp>
        <p:nvSpPr>
          <p:cNvPr id="16" name="Rectangle 15"/>
          <p:cNvSpPr/>
          <p:nvPr/>
        </p:nvSpPr>
        <p:spPr>
          <a:xfrm>
            <a:off x="72008" y="5326920"/>
            <a:ext cx="2204864" cy="1477328"/>
          </a:xfrm>
          <a:prstGeom prst="rect">
            <a:avLst/>
          </a:prstGeom>
        </p:spPr>
        <p:txBody>
          <a:bodyPr wrap="square">
            <a:spAutoFit/>
          </a:bodyPr>
          <a:lstStyle/>
          <a:p>
            <a:pPr algn="just">
              <a:spcAft>
                <a:spcPts val="0"/>
              </a:spcAft>
            </a:pPr>
            <a:r>
              <a:rPr lang="fr-FR" sz="900" b="1" dirty="0">
                <a:solidFill>
                  <a:srgbClr val="007A97"/>
                </a:solidFill>
                <a:latin typeface="Book Antiqua" panose="02040602050305030304" pitchFamily="18" charset="0"/>
              </a:rPr>
              <a:t>Un film ?</a:t>
            </a:r>
          </a:p>
          <a:p>
            <a:pPr algn="just">
              <a:spcAft>
                <a:spcPts val="0"/>
              </a:spcAft>
            </a:pPr>
            <a:r>
              <a:rPr lang="fr-FR" sz="900" b="1" i="1" u="sng" dirty="0">
                <a:solidFill>
                  <a:srgbClr val="007A97"/>
                </a:solidFill>
              </a:rPr>
              <a:t>Black Swan</a:t>
            </a:r>
            <a:r>
              <a:rPr lang="fr-FR" sz="900" b="1" i="1" dirty="0">
                <a:solidFill>
                  <a:srgbClr val="007A97"/>
                </a:solidFill>
              </a:rPr>
              <a:t> </a:t>
            </a:r>
            <a:r>
              <a:rPr lang="fr-FR" sz="900" dirty="0">
                <a:ea typeface="MS Mincho"/>
                <a:cs typeface="Times New Roman"/>
              </a:rPr>
              <a:t>pour son ambiance tantôt douce, tantôt nerveuse et toujours angoissante. Ce tableau de la part d’ombre qui sommeille en chacun d’entre nous et la névrose que peut insuffler certains rôles… Avec comme objectif,  la perfection ; toujours. Et puis, c’est invariablement plaisant d’entendre les accords de Tchaïkovski. </a:t>
            </a:r>
          </a:p>
        </p:txBody>
      </p:sp>
      <p:sp>
        <p:nvSpPr>
          <p:cNvPr id="17" name="Rectangle 16"/>
          <p:cNvSpPr/>
          <p:nvPr/>
        </p:nvSpPr>
        <p:spPr>
          <a:xfrm>
            <a:off x="4577283" y="4283968"/>
            <a:ext cx="2181622" cy="1754326"/>
          </a:xfrm>
          <a:prstGeom prst="rect">
            <a:avLst/>
          </a:prstGeom>
        </p:spPr>
        <p:txBody>
          <a:bodyPr wrap="square">
            <a:spAutoFit/>
          </a:bodyPr>
          <a:lstStyle/>
          <a:p>
            <a:pPr algn="just">
              <a:spcAft>
                <a:spcPts val="0"/>
              </a:spcAft>
            </a:pPr>
            <a:r>
              <a:rPr lang="fr-FR" sz="900" b="1" dirty="0">
                <a:solidFill>
                  <a:srgbClr val="007A97"/>
                </a:solidFill>
                <a:latin typeface="Book Antiqua" panose="02040602050305030304" pitchFamily="18" charset="0"/>
              </a:rPr>
              <a:t>Un dessert ?</a:t>
            </a:r>
          </a:p>
          <a:p>
            <a:pPr algn="just">
              <a:spcAft>
                <a:spcPts val="0"/>
              </a:spcAft>
            </a:pPr>
            <a:r>
              <a:rPr lang="fr-FR" sz="900" dirty="0">
                <a:ea typeface="MS Mincho"/>
                <a:cs typeface="Times New Roman"/>
              </a:rPr>
              <a:t>Je suis bien incapable de n’en choisir qu’un… En fait, pour me séduire il faut, bien évidemment, que ce dernier soit fait artisanalement avec des ingrédients de qualité et des fruits de saison. J’attends de l’équilibre dans les saveurs et de l’harmonie dans les textures. Si un dessert me transporte et suscite en moi des émotions c’est le saint graal. Par contre, son esthétique est un plus : les desserts se doivent d’être bons avant d’être beaux !</a:t>
            </a:r>
          </a:p>
        </p:txBody>
      </p:sp>
      <p:sp>
        <p:nvSpPr>
          <p:cNvPr id="19" name="Rectangle 18"/>
          <p:cNvSpPr/>
          <p:nvPr/>
        </p:nvSpPr>
        <p:spPr>
          <a:xfrm>
            <a:off x="4185084" y="7524328"/>
            <a:ext cx="2573821" cy="1477328"/>
          </a:xfrm>
          <a:prstGeom prst="rect">
            <a:avLst/>
          </a:prstGeom>
        </p:spPr>
        <p:txBody>
          <a:bodyPr wrap="square">
            <a:spAutoFit/>
          </a:bodyPr>
          <a:lstStyle/>
          <a:p>
            <a:pPr algn="just">
              <a:spcAft>
                <a:spcPts val="0"/>
              </a:spcAft>
            </a:pPr>
            <a:r>
              <a:rPr lang="fr-FR" sz="900" b="1" dirty="0">
                <a:solidFill>
                  <a:srgbClr val="007A97"/>
                </a:solidFill>
                <a:latin typeface="Book Antiqua" panose="02040602050305030304" pitchFamily="18" charset="0"/>
              </a:rPr>
              <a:t>Un nombre ?</a:t>
            </a:r>
          </a:p>
          <a:p>
            <a:pPr algn="just">
              <a:spcAft>
                <a:spcPts val="0"/>
              </a:spcAft>
            </a:pPr>
            <a:r>
              <a:rPr lang="fr-FR" sz="900" dirty="0">
                <a:ea typeface="MS Mincho"/>
                <a:cs typeface="Times New Roman"/>
              </a:rPr>
              <a:t>Le </a:t>
            </a:r>
            <a:r>
              <a:rPr lang="fr-FR" sz="900" b="1" i="1" dirty="0">
                <a:solidFill>
                  <a:srgbClr val="007A97"/>
                </a:solidFill>
              </a:rPr>
              <a:t>8</a:t>
            </a:r>
            <a:r>
              <a:rPr lang="fr-FR" sz="900" dirty="0">
                <a:ea typeface="MS Mincho"/>
                <a:cs typeface="Times New Roman"/>
              </a:rPr>
              <a:t> ! Je sais ne plus exactement à quand remonte notre histoire commune mais ce chiffre m’a tout de suite plu : tout rond, si réconfortant ! On peut tracer, un petit rond puis un plus gros ce qui me fait immédiatement penser à une religieuse (gourmande un jour, gourmande toujours)  ou le tracer sans lever le crayon… En le couchant, c’est l’infini qui se matérialise…. Vertigineux, on ne bouclera jamais cette boucle. </a:t>
            </a:r>
          </a:p>
        </p:txBody>
      </p:sp>
      <p:sp>
        <p:nvSpPr>
          <p:cNvPr id="20" name="Rectangle 19"/>
          <p:cNvSpPr/>
          <p:nvPr/>
        </p:nvSpPr>
        <p:spPr>
          <a:xfrm>
            <a:off x="72008" y="7348661"/>
            <a:ext cx="3573041" cy="1338828"/>
          </a:xfrm>
          <a:prstGeom prst="rect">
            <a:avLst/>
          </a:prstGeom>
        </p:spPr>
        <p:txBody>
          <a:bodyPr wrap="square">
            <a:spAutoFit/>
          </a:bodyPr>
          <a:lstStyle/>
          <a:p>
            <a:pPr algn="just">
              <a:spcAft>
                <a:spcPts val="0"/>
              </a:spcAft>
            </a:pPr>
            <a:r>
              <a:rPr lang="fr-FR" sz="900" b="1" dirty="0">
                <a:solidFill>
                  <a:srgbClr val="007A97"/>
                </a:solidFill>
                <a:latin typeface="Book Antiqua" panose="02040602050305030304" pitchFamily="18" charset="0"/>
              </a:rPr>
              <a:t>Un néologisme ?</a:t>
            </a:r>
          </a:p>
          <a:p>
            <a:pPr algn="just">
              <a:spcAft>
                <a:spcPts val="0"/>
              </a:spcAft>
            </a:pPr>
            <a:r>
              <a:rPr lang="fr-FR" sz="900" b="1" i="1" dirty="0" err="1">
                <a:solidFill>
                  <a:srgbClr val="007A97"/>
                </a:solidFill>
              </a:rPr>
              <a:t>Epicouvertes</a:t>
            </a:r>
            <a:r>
              <a:rPr lang="fr-FR" sz="900" dirty="0">
                <a:ea typeface="MS Mincho"/>
                <a:cs typeface="Times New Roman"/>
              </a:rPr>
              <a:t> (</a:t>
            </a:r>
            <a:r>
              <a:rPr lang="fr-FR" sz="900" dirty="0" err="1">
                <a:ea typeface="MS Mincho"/>
                <a:cs typeface="Times New Roman"/>
              </a:rPr>
              <a:t>nf</a:t>
            </a:r>
            <a:r>
              <a:rPr lang="fr-FR" sz="900" dirty="0">
                <a:ea typeface="MS Mincho"/>
                <a:cs typeface="Times New Roman"/>
              </a:rPr>
              <a:t> </a:t>
            </a:r>
            <a:r>
              <a:rPr lang="fr-FR" sz="900" dirty="0" err="1">
                <a:ea typeface="MS Mincho"/>
                <a:cs typeface="Times New Roman"/>
              </a:rPr>
              <a:t>pl</a:t>
            </a:r>
            <a:r>
              <a:rPr lang="fr-FR" sz="900" dirty="0">
                <a:ea typeface="MS Mincho"/>
                <a:cs typeface="Times New Roman"/>
              </a:rPr>
              <a:t>)… Un savant dosage entre :</a:t>
            </a:r>
          </a:p>
          <a:p>
            <a:pPr algn="just">
              <a:spcAft>
                <a:spcPts val="0"/>
              </a:spcAft>
            </a:pPr>
            <a:r>
              <a:rPr lang="fr-FR" sz="900" dirty="0">
                <a:ea typeface="MS Mincho"/>
                <a:cs typeface="Times New Roman"/>
              </a:rPr>
              <a:t>- l’épicurisme ou le goût affirmé et prononcé pour l’ensemble des plaisirs simples, futiles, intellectuels… Bref, multiples et polymorphes que la vie nous offre.</a:t>
            </a:r>
          </a:p>
          <a:p>
            <a:pPr algn="just">
              <a:spcAft>
                <a:spcPts val="0"/>
              </a:spcAft>
            </a:pPr>
            <a:r>
              <a:rPr lang="fr-FR" sz="900" dirty="0">
                <a:ea typeface="MS Mincho"/>
                <a:cs typeface="Times New Roman"/>
              </a:rPr>
              <a:t>- les </a:t>
            </a:r>
            <a:r>
              <a:rPr lang="fr-FR" sz="900">
                <a:ea typeface="MS Mincho"/>
                <a:cs typeface="Times New Roman"/>
              </a:rPr>
              <a:t>découvertes autrement dit </a:t>
            </a:r>
            <a:r>
              <a:rPr lang="fr-FR" sz="900" dirty="0">
                <a:ea typeface="MS Mincho"/>
                <a:cs typeface="Times New Roman"/>
              </a:rPr>
              <a:t>une curiosité saine et affutée nécessaire à la </a:t>
            </a:r>
            <a:r>
              <a:rPr lang="fr-FR" sz="900" dirty="0" err="1">
                <a:ea typeface="MS Mincho"/>
                <a:cs typeface="Times New Roman"/>
              </a:rPr>
              <a:t>sérendipité</a:t>
            </a:r>
            <a:r>
              <a:rPr lang="fr-FR" sz="900" dirty="0">
                <a:ea typeface="MS Mincho"/>
                <a:cs typeface="Times New Roman"/>
              </a:rPr>
              <a:t>, l’ouverture d’esprit, les rencontres… celles-là même qui ponctuent les échanges de mille « pourquoi ?», « comment ? » et autres mots interrogatifs</a:t>
            </a:r>
          </a:p>
        </p:txBody>
      </p:sp>
      <p:cxnSp>
        <p:nvCxnSpPr>
          <p:cNvPr id="41" name="Connecteur en arc 40"/>
          <p:cNvCxnSpPr>
            <a:endCxn id="7" idx="2"/>
          </p:cNvCxnSpPr>
          <p:nvPr/>
        </p:nvCxnSpPr>
        <p:spPr>
          <a:xfrm rot="16200000" flipV="1">
            <a:off x="1232341" y="2458969"/>
            <a:ext cx="1947118" cy="838783"/>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2008" y="2407692"/>
            <a:ext cx="2204864" cy="2308324"/>
          </a:xfrm>
          <a:prstGeom prst="rect">
            <a:avLst/>
          </a:prstGeom>
          <a:solidFill>
            <a:schemeClr val="bg1"/>
          </a:solidFill>
        </p:spPr>
        <p:txBody>
          <a:bodyPr wrap="square">
            <a:spAutoFit/>
          </a:bodyPr>
          <a:lstStyle/>
          <a:p>
            <a:pPr algn="just"/>
            <a:r>
              <a:rPr lang="fr-FR" sz="900" b="1" dirty="0">
                <a:solidFill>
                  <a:srgbClr val="007A97"/>
                </a:solidFill>
                <a:latin typeface="Book Antiqua" panose="02040602050305030304" pitchFamily="18" charset="0"/>
              </a:rPr>
              <a:t>Un souvenir d’enfance ?</a:t>
            </a:r>
          </a:p>
          <a:p>
            <a:pPr algn="just"/>
            <a:r>
              <a:rPr lang="fr-FR" sz="900" dirty="0"/>
              <a:t>Un </a:t>
            </a:r>
            <a:r>
              <a:rPr lang="fr-FR" sz="900" b="1" i="1" dirty="0">
                <a:solidFill>
                  <a:srgbClr val="007A97"/>
                </a:solidFill>
              </a:rPr>
              <a:t>chocolat chaud</a:t>
            </a:r>
            <a:r>
              <a:rPr lang="fr-FR" sz="900" dirty="0"/>
              <a:t>… Simple en apparence, complexe en réalité. Déclinaisons illimitées chacun y allant de sa touche, de son ingrédient, de son savoir-faire pour imprimer sa signature, marquer de sa patte ce breuvage aussi réconfortant que régressif. Mon chocolat chaud je l’aime vrai, sans fioriture, sans chichi. Deux ingrédients  et c’est tout : du lait entier et du très bon chocolat (mélange de chocolat noir et de chocolat au lait). Je l’adore velouté : ni trop liquide, ni trop épais. Effluves qui esquissent un sourire, papilles en émoi, extase à tomber le nez dans la tasse.</a:t>
            </a:r>
          </a:p>
        </p:txBody>
      </p:sp>
      <p:cxnSp>
        <p:nvCxnSpPr>
          <p:cNvPr id="43" name="Connecteur en arc 42"/>
          <p:cNvCxnSpPr/>
          <p:nvPr/>
        </p:nvCxnSpPr>
        <p:spPr>
          <a:xfrm rot="16200000" flipV="1">
            <a:off x="3393979" y="3526901"/>
            <a:ext cx="402726" cy="188667"/>
          </a:xfrm>
          <a:prstGeom prst="curvedConnector3">
            <a:avLst>
              <a:gd name="adj1" fmla="val 50000"/>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2" name="Connecteur en arc 51"/>
          <p:cNvCxnSpPr/>
          <p:nvPr/>
        </p:nvCxnSpPr>
        <p:spPr>
          <a:xfrm rot="10800000" flipV="1">
            <a:off x="1484784" y="4644008"/>
            <a:ext cx="965180" cy="792088"/>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Connecteur en arc 53"/>
          <p:cNvCxnSpPr/>
          <p:nvPr/>
        </p:nvCxnSpPr>
        <p:spPr>
          <a:xfrm>
            <a:off x="4408037" y="3923928"/>
            <a:ext cx="502937" cy="360040"/>
          </a:xfrm>
          <a:prstGeom prst="curvedConnector3">
            <a:avLst>
              <a:gd name="adj1" fmla="val 50000"/>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8" name="Connecteur en arc 57"/>
          <p:cNvCxnSpPr/>
          <p:nvPr/>
        </p:nvCxnSpPr>
        <p:spPr>
          <a:xfrm rot="16200000" flipH="1">
            <a:off x="2990286" y="5933486"/>
            <a:ext cx="517388" cy="72008"/>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62" name="Connecteur en arc 61"/>
          <p:cNvCxnSpPr/>
          <p:nvPr/>
        </p:nvCxnSpPr>
        <p:spPr>
          <a:xfrm rot="5400000">
            <a:off x="1401335" y="6095969"/>
            <a:ext cx="1741524" cy="971178"/>
          </a:xfrm>
          <a:prstGeom prst="curvedConnector3">
            <a:avLst>
              <a:gd name="adj1" fmla="val 54922"/>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08" y="36662"/>
            <a:ext cx="576064" cy="576064"/>
          </a:xfrm>
          <a:prstGeom prst="rect">
            <a:avLst/>
          </a:prstGeom>
        </p:spPr>
      </p:pic>
    </p:spTree>
    <p:extLst>
      <p:ext uri="{BB962C8B-B14F-4D97-AF65-F5344CB8AC3E}">
        <p14:creationId xmlns:p14="http://schemas.microsoft.com/office/powerpoint/2010/main" val="228655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8" name="Connecteur en arc 1027"/>
          <p:cNvCxnSpPr/>
          <p:nvPr/>
        </p:nvCxnSpPr>
        <p:spPr>
          <a:xfrm rot="16200000" flipH="1">
            <a:off x="3862074" y="5862136"/>
            <a:ext cx="1890528" cy="1460529"/>
          </a:xfrm>
          <a:prstGeom prst="curvedConnector3">
            <a:avLst>
              <a:gd name="adj1" fmla="val 50000"/>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Connecteur en arc 49"/>
          <p:cNvCxnSpPr/>
          <p:nvPr/>
        </p:nvCxnSpPr>
        <p:spPr>
          <a:xfrm rot="5400000" flipH="1" flipV="1">
            <a:off x="3898588" y="2225638"/>
            <a:ext cx="1895511" cy="1501068"/>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581128" y="2483768"/>
            <a:ext cx="2216249" cy="1338828"/>
          </a:xfrm>
          <a:prstGeom prst="rect">
            <a:avLst/>
          </a:prstGeom>
          <a:solidFill>
            <a:schemeClr val="bg1"/>
          </a:solidFill>
        </p:spPr>
        <p:txBody>
          <a:bodyPr wrap="square" anchor="t">
            <a:spAutoFit/>
          </a:bodyPr>
          <a:lstStyle/>
          <a:p>
            <a:pPr algn="just"/>
            <a:r>
              <a:rPr lang="fr-FR" sz="900" b="1" dirty="0">
                <a:solidFill>
                  <a:srgbClr val="007A97"/>
                </a:solidFill>
                <a:latin typeface="Book Antiqua" panose="02040602050305030304" pitchFamily="18" charset="0"/>
              </a:rPr>
              <a:t>Un livre ?</a:t>
            </a:r>
          </a:p>
          <a:p>
            <a:pPr algn="just"/>
            <a:r>
              <a:rPr lang="fr-FR" sz="900" dirty="0">
                <a:latin typeface="Avenir next"/>
              </a:rPr>
              <a:t>Je serais... </a:t>
            </a:r>
            <a:r>
              <a:rPr lang="fr-FR" sz="900" b="1" i="1" u="sng" dirty="0">
                <a:solidFill>
                  <a:srgbClr val="007A97"/>
                </a:solidFill>
                <a:latin typeface="Avenir next"/>
              </a:rPr>
              <a:t>Orgueil et Préjugés</a:t>
            </a:r>
            <a:r>
              <a:rPr lang="fr-FR" sz="900" dirty="0">
                <a:latin typeface="Avenir next"/>
              </a:rPr>
              <a:t>… Pour Elisabeth et son appétence pour la lecture, sa fierté, sa liberté, son esprit audacieux et éhonté…  L’avouerai-je ? Aussi, pour la part romantique et romanesque qui sommeille en moi et qui s’émeut facilement de cette passion refoulée, conflictuelle mais intense et éclatante.</a:t>
            </a:r>
          </a:p>
        </p:txBody>
      </p:sp>
      <p:sp>
        <p:nvSpPr>
          <p:cNvPr id="5" name="ZoneTexte 4"/>
          <p:cNvSpPr txBox="1"/>
          <p:nvPr/>
        </p:nvSpPr>
        <p:spPr>
          <a:xfrm>
            <a:off x="2780928" y="204932"/>
            <a:ext cx="1296144" cy="276999"/>
          </a:xfrm>
          <a:prstGeom prst="rect">
            <a:avLst/>
          </a:prstGeom>
          <a:noFill/>
        </p:spPr>
        <p:txBody>
          <a:bodyPr wrap="square" rtlCol="0" anchor="t">
            <a:spAutoFit/>
          </a:bodyPr>
          <a:lstStyle/>
          <a:p>
            <a:pPr algn="ctr"/>
            <a:r>
              <a:rPr lang="fr-FR" sz="1200" b="1" dirty="0">
                <a:solidFill>
                  <a:srgbClr val="007A97"/>
                </a:solidFill>
                <a:latin typeface="Book Antiqua"/>
              </a:rPr>
              <a:t>JEU DE "JE"</a:t>
            </a:r>
            <a:endParaRPr lang="fr-FR" dirty="0"/>
          </a:p>
        </p:txBody>
      </p:sp>
      <p:sp>
        <p:nvSpPr>
          <p:cNvPr id="7" name="Rectangle 6"/>
          <p:cNvSpPr/>
          <p:nvPr/>
        </p:nvSpPr>
        <p:spPr>
          <a:xfrm>
            <a:off x="72008" y="827584"/>
            <a:ext cx="3429000" cy="1077218"/>
          </a:xfrm>
          <a:prstGeom prst="rect">
            <a:avLst/>
          </a:prstGeom>
        </p:spPr>
        <p:txBody>
          <a:bodyPr anchor="t">
            <a:spAutoFit/>
          </a:bodyPr>
          <a:lstStyle/>
          <a:p>
            <a:pPr algn="just"/>
            <a:r>
              <a:rPr lang="fr-FR" sz="900" b="1" dirty="0">
                <a:solidFill>
                  <a:srgbClr val="007A97"/>
                </a:solidFill>
                <a:latin typeface="Book Antiqua"/>
              </a:rPr>
              <a:t>Une destination ?</a:t>
            </a:r>
            <a:endParaRPr lang="fr-FR">
              <a:latin typeface="Book Antiqua"/>
            </a:endParaRPr>
          </a:p>
          <a:p>
            <a:pPr algn="just"/>
            <a:r>
              <a:rPr lang="fr-FR" sz="900" dirty="0">
                <a:solidFill>
                  <a:srgbClr val="000000"/>
                </a:solidFill>
                <a:latin typeface="Avenir next"/>
                <a:cs typeface="Calibri"/>
              </a:rPr>
              <a:t>Je serais... Le </a:t>
            </a:r>
            <a:r>
              <a:rPr lang="fr-FR" sz="900" b="1" i="1" dirty="0">
                <a:solidFill>
                  <a:srgbClr val="007A97"/>
                </a:solidFill>
                <a:latin typeface="Avenir next"/>
                <a:cs typeface="Calibri"/>
              </a:rPr>
              <a:t>Japo</a:t>
            </a:r>
            <a:r>
              <a:rPr lang="fr-FR" sz="1000" b="1" i="1" dirty="0">
                <a:solidFill>
                  <a:srgbClr val="007A97"/>
                </a:solidFill>
                <a:latin typeface="Avenir next"/>
                <a:cs typeface="Calibri"/>
              </a:rPr>
              <a:t>n</a:t>
            </a:r>
            <a:r>
              <a:rPr lang="fr-FR" sz="900" dirty="0">
                <a:solidFill>
                  <a:srgbClr val="000000"/>
                </a:solidFill>
                <a:latin typeface="Avenir next"/>
                <a:cs typeface="Calibri"/>
              </a:rPr>
              <a:t> et plus particulièrement </a:t>
            </a:r>
            <a:r>
              <a:rPr lang="fr-FR" sz="900" b="1" i="1" dirty="0">
                <a:solidFill>
                  <a:srgbClr val="007A97"/>
                </a:solidFill>
                <a:latin typeface="Avenir next"/>
                <a:cs typeface="Calibri"/>
              </a:rPr>
              <a:t>Tokyo</a:t>
            </a:r>
            <a:r>
              <a:rPr lang="fr-FR" sz="900" dirty="0">
                <a:solidFill>
                  <a:srgbClr val="007A97"/>
                </a:solidFill>
                <a:latin typeface="Avenir next"/>
                <a:cs typeface="Calibri"/>
              </a:rPr>
              <a:t>.</a:t>
            </a:r>
            <a:r>
              <a:rPr lang="fr-FR" sz="900" dirty="0">
                <a:solidFill>
                  <a:srgbClr val="000000"/>
                </a:solidFill>
                <a:latin typeface="Avenir next"/>
                <a:cs typeface="Calibri"/>
              </a:rPr>
              <a:t> J’admire la cohabitation antithétique de la modernité et des traditions, du zen des temples nichés en pleine métropole qui s’oppose au fourmillement des quartiers les plus animés. Cette confrontation entre le strict, le codifié qui ont pour miroir l’excentrique, l’imaginaire. Ce pays et cette ville multi-facettes, aux milles nuances.</a:t>
            </a:r>
            <a:endParaRPr lang="fr-FR">
              <a:latin typeface="Avenir next"/>
            </a:endParaRPr>
          </a:p>
        </p:txBody>
      </p:sp>
      <p:sp>
        <p:nvSpPr>
          <p:cNvPr id="11" name="Rectangle 10"/>
          <p:cNvSpPr/>
          <p:nvPr/>
        </p:nvSpPr>
        <p:spPr>
          <a:xfrm>
            <a:off x="2625291" y="1934160"/>
            <a:ext cx="1607418" cy="1477328"/>
          </a:xfrm>
          <a:prstGeom prst="rect">
            <a:avLst/>
          </a:prstGeom>
        </p:spPr>
        <p:txBody>
          <a:bodyPr wrap="square" anchor="t">
            <a:spAutoFit/>
          </a:bodyPr>
          <a:lstStyle/>
          <a:p>
            <a:pPr algn="just"/>
            <a:r>
              <a:rPr lang="fr-FR" sz="900" b="1" dirty="0">
                <a:solidFill>
                  <a:srgbClr val="007A97"/>
                </a:solidFill>
                <a:latin typeface="Book Antiqua" panose="02040602050305030304" pitchFamily="18" charset="0"/>
              </a:rPr>
              <a:t>Un des 7 péchés capitaux ?</a:t>
            </a:r>
          </a:p>
          <a:p>
            <a:pPr algn="just"/>
            <a:r>
              <a:rPr lang="fr-FR" sz="900" dirty="0">
                <a:latin typeface="Avenir Next"/>
              </a:rPr>
              <a:t>Je serais... La </a:t>
            </a:r>
            <a:r>
              <a:rPr lang="fr-FR" sz="900" b="1" i="1" dirty="0">
                <a:solidFill>
                  <a:srgbClr val="007A97"/>
                </a:solidFill>
                <a:latin typeface="Avenir Next"/>
              </a:rPr>
              <a:t>gourmandise </a:t>
            </a:r>
            <a:r>
              <a:rPr lang="fr-FR" sz="900" dirty="0">
                <a:latin typeface="Avenir Next"/>
              </a:rPr>
              <a:t>bien sûr ! Mais est-ce vraiment un péché lorsqu’on déguste et savoure ? Faut-il blâmer les chefs de proposer des plats lèche-doigts à dégainer sa mouillette ou à ne pas en laisser une miette ? Rien n’est moins sûr… </a:t>
            </a:r>
          </a:p>
        </p:txBody>
      </p:sp>
      <p:sp>
        <p:nvSpPr>
          <p:cNvPr id="13" name="Rectangle 12"/>
          <p:cNvSpPr/>
          <p:nvPr/>
        </p:nvSpPr>
        <p:spPr>
          <a:xfrm>
            <a:off x="4077072" y="827584"/>
            <a:ext cx="2685678" cy="1061829"/>
          </a:xfrm>
          <a:prstGeom prst="rect">
            <a:avLst/>
          </a:prstGeom>
        </p:spPr>
        <p:txBody>
          <a:bodyPr wrap="square" anchor="t">
            <a:spAutoFit/>
          </a:bodyPr>
          <a:lstStyle/>
          <a:p>
            <a:pPr algn="just"/>
            <a:r>
              <a:rPr lang="fr-FR" sz="900" b="1" dirty="0">
                <a:solidFill>
                  <a:srgbClr val="007A97"/>
                </a:solidFill>
                <a:latin typeface="Book Antiqua" panose="02040602050305030304" pitchFamily="18" charset="0"/>
              </a:rPr>
              <a:t>Un parfum ?</a:t>
            </a:r>
            <a:endParaRPr lang="fr-FR" sz="900" b="1" i="1" dirty="0">
              <a:solidFill>
                <a:srgbClr val="007A97"/>
              </a:solidFill>
            </a:endParaRPr>
          </a:p>
          <a:p>
            <a:pPr algn="just"/>
            <a:r>
              <a:rPr lang="fr-FR" sz="900" dirty="0">
                <a:latin typeface="Avenir next"/>
              </a:rPr>
              <a:t>Je serais... Un </a:t>
            </a:r>
            <a:r>
              <a:rPr lang="fr-FR" sz="900" b="1" i="1" dirty="0">
                <a:solidFill>
                  <a:srgbClr val="007A97"/>
                </a:solidFill>
                <a:latin typeface="Avenir next"/>
              </a:rPr>
              <a:t>parfum chaud </a:t>
            </a:r>
            <a:r>
              <a:rPr lang="fr-FR" sz="900" dirty="0">
                <a:latin typeface="Avenir next"/>
              </a:rPr>
              <a:t>avec des notes vanille et d’épices… Ou bien un </a:t>
            </a:r>
            <a:r>
              <a:rPr lang="fr-FR" sz="900" b="1" i="1" dirty="0">
                <a:solidFill>
                  <a:srgbClr val="007A97"/>
                </a:solidFill>
                <a:latin typeface="Avenir next"/>
              </a:rPr>
              <a:t>parfum masculin </a:t>
            </a:r>
            <a:r>
              <a:rPr lang="fr-FR" sz="900" dirty="0">
                <a:latin typeface="Avenir next"/>
              </a:rPr>
              <a:t>qui se prête aussi à une peau féminine. Sûrement pas un parfum à orientation mixte clairement prédéfinie mais une fragrance qui joue avec les codes des genres stéréotypés sans avoir été pensée comme tel.</a:t>
            </a:r>
          </a:p>
        </p:txBody>
      </p:sp>
      <p:sp>
        <p:nvSpPr>
          <p:cNvPr id="15" name="Rectangle 14"/>
          <p:cNvSpPr/>
          <p:nvPr/>
        </p:nvSpPr>
        <p:spPr>
          <a:xfrm>
            <a:off x="2730387" y="6228184"/>
            <a:ext cx="3355300" cy="923330"/>
          </a:xfrm>
          <a:prstGeom prst="rect">
            <a:avLst/>
          </a:prstGeom>
          <a:solidFill>
            <a:schemeClr val="bg1"/>
          </a:solidFill>
        </p:spPr>
        <p:txBody>
          <a:bodyPr wrap="square" anchor="t">
            <a:spAutoFit/>
          </a:bodyPr>
          <a:lstStyle/>
          <a:p>
            <a:pPr algn="just"/>
            <a:r>
              <a:rPr lang="fr-FR" sz="900" b="1" dirty="0">
                <a:solidFill>
                  <a:srgbClr val="007A97"/>
                </a:solidFill>
                <a:latin typeface="Book Antiqua" panose="02040602050305030304" pitchFamily="18" charset="0"/>
              </a:rPr>
              <a:t>Un signe de ponctuation ?</a:t>
            </a:r>
          </a:p>
          <a:p>
            <a:pPr algn="just"/>
            <a:r>
              <a:rPr lang="fr-FR" sz="900" dirty="0">
                <a:latin typeface="Avenir Next"/>
              </a:rPr>
              <a:t>Je serais... Le </a:t>
            </a:r>
            <a:r>
              <a:rPr lang="fr-FR" sz="900" b="1" i="1" dirty="0">
                <a:solidFill>
                  <a:srgbClr val="007A97"/>
                </a:solidFill>
                <a:latin typeface="Avenir Next"/>
              </a:rPr>
              <a:t>point-virgule</a:t>
            </a:r>
            <a:r>
              <a:rPr lang="fr-FR" sz="900" dirty="0">
                <a:latin typeface="Avenir Next"/>
              </a:rPr>
              <a:t>, petit malaimé de la graphie française, incompris et trop souvent négligé… pourtant si utile pour lier ses idées. Je suis aussi une fervente militante du maintien de l’accent circonflexe parce que « goût » a bien plus de panache que « gout » même si « piqûre » m’a toujours laissée un peu circonspecte. </a:t>
            </a:r>
          </a:p>
        </p:txBody>
      </p:sp>
      <p:sp>
        <p:nvSpPr>
          <p:cNvPr id="16" name="Rectangle 15"/>
          <p:cNvSpPr/>
          <p:nvPr/>
        </p:nvSpPr>
        <p:spPr>
          <a:xfrm>
            <a:off x="72008" y="5326920"/>
            <a:ext cx="2204864" cy="1477328"/>
          </a:xfrm>
          <a:prstGeom prst="rect">
            <a:avLst/>
          </a:prstGeom>
        </p:spPr>
        <p:txBody>
          <a:bodyPr wrap="square" anchor="t">
            <a:spAutoFit/>
          </a:bodyPr>
          <a:lstStyle/>
          <a:p>
            <a:pPr algn="just">
              <a:spcAft>
                <a:spcPts val="0"/>
              </a:spcAft>
            </a:pPr>
            <a:r>
              <a:rPr lang="fr-FR" sz="900" b="1" dirty="0">
                <a:solidFill>
                  <a:srgbClr val="007A97"/>
                </a:solidFill>
                <a:latin typeface="Book Antiqua" panose="02040602050305030304" pitchFamily="18" charset="0"/>
              </a:rPr>
              <a:t>Un film ?</a:t>
            </a:r>
          </a:p>
          <a:p>
            <a:pPr algn="just"/>
            <a:r>
              <a:rPr lang="fr-FR" sz="900" dirty="0"/>
              <a:t>J</a:t>
            </a:r>
            <a:r>
              <a:rPr lang="fr-FR" sz="900" dirty="0">
                <a:latin typeface="Avenir Next"/>
              </a:rPr>
              <a:t>e serais... </a:t>
            </a:r>
            <a:r>
              <a:rPr lang="fr-FR" sz="900" b="1" i="1" u="sng" dirty="0">
                <a:solidFill>
                  <a:srgbClr val="007A97"/>
                </a:solidFill>
                <a:latin typeface="Avenir Next"/>
              </a:rPr>
              <a:t>Black Swan</a:t>
            </a:r>
            <a:r>
              <a:rPr lang="fr-FR" sz="900" b="1" i="1" dirty="0">
                <a:solidFill>
                  <a:srgbClr val="007A97"/>
                </a:solidFill>
                <a:latin typeface="Avenir Next"/>
              </a:rPr>
              <a:t> </a:t>
            </a:r>
            <a:r>
              <a:rPr lang="fr-FR" sz="900" dirty="0">
                <a:latin typeface="Avenir Next"/>
                <a:ea typeface="MS Mincho"/>
                <a:cs typeface="Times New Roman"/>
              </a:rPr>
              <a:t>pour son ambiance tantôt douce, tantôt nerveuse et toujours angoissante. Ce tableau de la part d’ombre qui sommeille en chacun d’entre nous et la névrose que peut insuffler certains rôles… Avec comme objectif,  la perfection ; toujours. Et puis, c’est invariablement plaisant d’entendre les accords de Tchaïkovski. </a:t>
            </a:r>
          </a:p>
        </p:txBody>
      </p:sp>
      <p:sp>
        <p:nvSpPr>
          <p:cNvPr id="17" name="Rectangle 16"/>
          <p:cNvSpPr/>
          <p:nvPr/>
        </p:nvSpPr>
        <p:spPr>
          <a:xfrm>
            <a:off x="4577283" y="4102784"/>
            <a:ext cx="2181622" cy="1754326"/>
          </a:xfrm>
          <a:prstGeom prst="rect">
            <a:avLst/>
          </a:prstGeom>
        </p:spPr>
        <p:txBody>
          <a:bodyPr wrap="square" anchor="t">
            <a:spAutoFit/>
          </a:bodyPr>
          <a:lstStyle/>
          <a:p>
            <a:pPr algn="just">
              <a:spcAft>
                <a:spcPts val="0"/>
              </a:spcAft>
            </a:pPr>
            <a:r>
              <a:rPr lang="fr-FR" sz="900" b="1" dirty="0">
                <a:solidFill>
                  <a:srgbClr val="007A97"/>
                </a:solidFill>
                <a:latin typeface="Book Antiqua" panose="02040602050305030304" pitchFamily="18" charset="0"/>
              </a:rPr>
              <a:t>Un superpouvoir ?</a:t>
            </a:r>
          </a:p>
          <a:p>
            <a:pPr algn="just"/>
            <a:r>
              <a:rPr lang="fr-FR" sz="900" dirty="0">
                <a:latin typeface="Avenir Next"/>
                <a:ea typeface="MS Mincho"/>
                <a:cs typeface="Times New Roman"/>
              </a:rPr>
              <a:t>Je serais... La téléportation ! Dans un monde où tout va (trop) vite, elle serait un gain de temps précieux. Une envie de bord de mer ? Un événement à l’autre bout du monde ? Le mal du pays ? Dans cette utopie, les désirs d’ailleurs sont à la portée d’un claquement de doigts. Cependant, hors de question de l’utiliser à tort et à travers. Rien ne remplacera jamais les longues marches sources de découvertes et origines des souvenirs les plus chers. </a:t>
            </a:r>
          </a:p>
        </p:txBody>
      </p:sp>
      <p:sp>
        <p:nvSpPr>
          <p:cNvPr id="19" name="Rectangle 18"/>
          <p:cNvSpPr/>
          <p:nvPr/>
        </p:nvSpPr>
        <p:spPr>
          <a:xfrm>
            <a:off x="4185084" y="7524328"/>
            <a:ext cx="2573821" cy="1477328"/>
          </a:xfrm>
          <a:prstGeom prst="rect">
            <a:avLst/>
          </a:prstGeom>
        </p:spPr>
        <p:txBody>
          <a:bodyPr wrap="square" anchor="t">
            <a:spAutoFit/>
          </a:bodyPr>
          <a:lstStyle/>
          <a:p>
            <a:pPr algn="just">
              <a:spcAft>
                <a:spcPts val="0"/>
              </a:spcAft>
            </a:pPr>
            <a:r>
              <a:rPr lang="fr-FR" sz="900" b="1" dirty="0">
                <a:solidFill>
                  <a:srgbClr val="007A97"/>
                </a:solidFill>
                <a:latin typeface="Book Antiqua" panose="02040602050305030304" pitchFamily="18" charset="0"/>
              </a:rPr>
              <a:t>Un nombre ?</a:t>
            </a:r>
          </a:p>
          <a:p>
            <a:pPr algn="just"/>
            <a:r>
              <a:rPr lang="fr-FR" sz="900" dirty="0">
                <a:latin typeface="Avenir Next"/>
                <a:ea typeface="MS Mincho"/>
                <a:cs typeface="Times New Roman"/>
              </a:rPr>
              <a:t>Je serais... e </a:t>
            </a:r>
            <a:r>
              <a:rPr lang="fr-FR" sz="900" b="1" i="1" dirty="0">
                <a:solidFill>
                  <a:srgbClr val="007A97"/>
                </a:solidFill>
                <a:latin typeface="Avenir Next"/>
              </a:rPr>
              <a:t>8</a:t>
            </a:r>
            <a:r>
              <a:rPr lang="fr-FR" sz="900" dirty="0">
                <a:latin typeface="Avenir Next"/>
                <a:ea typeface="MS Mincho"/>
                <a:cs typeface="Times New Roman"/>
              </a:rPr>
              <a:t> ! Je sais ne plus exactement à quand remonte notre histoire commune mais ce chiffre m’a tout de suite plu : tout rond, si réconfortant ! On peut tracer, un petit rond puis un plus gros ce qui me fait immédiatement penser à une religieuse (gourmande un jour, gourmande toujours)  ou le tracer sans lever le crayon… En le couchant, c’est l’infini qui se matérialise…. Vertigineux, on ne bouclera jamais cette boucle</a:t>
            </a:r>
            <a:r>
              <a:rPr lang="fr-FR" sz="900" dirty="0">
                <a:ea typeface="MS Mincho"/>
                <a:cs typeface="Times New Roman"/>
              </a:rPr>
              <a:t>. </a:t>
            </a:r>
          </a:p>
        </p:txBody>
      </p:sp>
      <p:sp>
        <p:nvSpPr>
          <p:cNvPr id="20" name="Rectangle 19"/>
          <p:cNvSpPr/>
          <p:nvPr/>
        </p:nvSpPr>
        <p:spPr>
          <a:xfrm>
            <a:off x="72008" y="7348661"/>
            <a:ext cx="3573041" cy="1338828"/>
          </a:xfrm>
          <a:prstGeom prst="rect">
            <a:avLst/>
          </a:prstGeom>
        </p:spPr>
        <p:txBody>
          <a:bodyPr wrap="square" anchor="t">
            <a:spAutoFit/>
          </a:bodyPr>
          <a:lstStyle/>
          <a:p>
            <a:pPr algn="just">
              <a:spcAft>
                <a:spcPts val="0"/>
              </a:spcAft>
            </a:pPr>
            <a:r>
              <a:rPr lang="fr-FR" sz="900" b="1" dirty="0">
                <a:solidFill>
                  <a:srgbClr val="007A97"/>
                </a:solidFill>
                <a:latin typeface="Book Antiqua" panose="02040602050305030304" pitchFamily="18" charset="0"/>
              </a:rPr>
              <a:t>Un néologisme ?</a:t>
            </a:r>
          </a:p>
          <a:p>
            <a:pPr algn="just"/>
            <a:r>
              <a:rPr lang="fr-FR" sz="900" dirty="0">
                <a:latin typeface="Avenir Next"/>
              </a:rPr>
              <a:t>Je serais... </a:t>
            </a:r>
            <a:r>
              <a:rPr lang="fr-FR" sz="900" b="1" i="1" dirty="0" err="1">
                <a:solidFill>
                  <a:srgbClr val="007A97"/>
                </a:solidFill>
                <a:latin typeface="Avenir Next"/>
              </a:rPr>
              <a:t>Epicouvertes</a:t>
            </a:r>
            <a:r>
              <a:rPr lang="fr-FR" sz="900" dirty="0">
                <a:latin typeface="Avenir Next"/>
                <a:ea typeface="MS Mincho"/>
                <a:cs typeface="Times New Roman"/>
              </a:rPr>
              <a:t> (</a:t>
            </a:r>
            <a:r>
              <a:rPr lang="fr-FR" sz="900" dirty="0" err="1">
                <a:latin typeface="Avenir Next"/>
                <a:ea typeface="MS Mincho"/>
                <a:cs typeface="Times New Roman"/>
              </a:rPr>
              <a:t>nf</a:t>
            </a:r>
            <a:r>
              <a:rPr lang="fr-FR" sz="900" dirty="0">
                <a:latin typeface="Avenir Next"/>
                <a:ea typeface="MS Mincho"/>
                <a:cs typeface="Times New Roman"/>
              </a:rPr>
              <a:t> pl)… Un savant dosage entre :</a:t>
            </a:r>
          </a:p>
          <a:p>
            <a:pPr algn="just">
              <a:spcAft>
                <a:spcPts val="0"/>
              </a:spcAft>
            </a:pPr>
            <a:r>
              <a:rPr lang="fr-FR" sz="900" dirty="0">
                <a:latin typeface="Avenir Next"/>
                <a:ea typeface="MS Mincho"/>
                <a:cs typeface="Times New Roman"/>
              </a:rPr>
              <a:t>- l’épicurisme ou le goût affirmé et prononcé pour l’ensemble des plaisirs simples, futiles, intellectuels… Bref, multiples et polymorphes que la vie nous offre.</a:t>
            </a:r>
          </a:p>
          <a:p>
            <a:pPr algn="just">
              <a:spcAft>
                <a:spcPts val="0"/>
              </a:spcAft>
            </a:pPr>
            <a:r>
              <a:rPr lang="fr-FR" sz="900" dirty="0">
                <a:latin typeface="Avenir Next"/>
                <a:ea typeface="MS Mincho"/>
                <a:cs typeface="Times New Roman"/>
              </a:rPr>
              <a:t>- les découvertes autrement dit une curiosité saine et affutée nécessaire à la sérendipité, l’ouverture d’esprit, les rencontres… celles-là même qui ponctuent les échanges de mille « pourquoi ?», « comment ? » et autres mots interrogatifs</a:t>
            </a:r>
          </a:p>
        </p:txBody>
      </p:sp>
      <p:cxnSp>
        <p:nvCxnSpPr>
          <p:cNvPr id="41" name="Connecteur en arc 40"/>
          <p:cNvCxnSpPr>
            <a:endCxn id="7" idx="2"/>
          </p:cNvCxnSpPr>
          <p:nvPr/>
        </p:nvCxnSpPr>
        <p:spPr>
          <a:xfrm rot="16200000" flipV="1">
            <a:off x="1230108" y="2461203"/>
            <a:ext cx="1943897" cy="831095"/>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2008" y="2407692"/>
            <a:ext cx="2204864" cy="2308324"/>
          </a:xfrm>
          <a:prstGeom prst="rect">
            <a:avLst/>
          </a:prstGeom>
          <a:solidFill>
            <a:schemeClr val="bg1"/>
          </a:solidFill>
        </p:spPr>
        <p:txBody>
          <a:bodyPr wrap="square" anchor="t">
            <a:spAutoFit/>
          </a:bodyPr>
          <a:lstStyle/>
          <a:p>
            <a:pPr algn="just"/>
            <a:r>
              <a:rPr lang="fr-FR" sz="900" b="1" dirty="0">
                <a:solidFill>
                  <a:srgbClr val="007A97"/>
                </a:solidFill>
                <a:latin typeface="Book Antiqua" panose="02040602050305030304" pitchFamily="18" charset="0"/>
              </a:rPr>
              <a:t>Un souvenir d’enfance ?</a:t>
            </a:r>
          </a:p>
          <a:p>
            <a:pPr algn="just"/>
            <a:r>
              <a:rPr lang="fr-FR" sz="900" dirty="0">
                <a:latin typeface="Avenir Next"/>
              </a:rPr>
              <a:t>Je serais... Un </a:t>
            </a:r>
            <a:r>
              <a:rPr lang="fr-FR" sz="900" b="1" i="1" dirty="0">
                <a:solidFill>
                  <a:srgbClr val="007A97"/>
                </a:solidFill>
                <a:latin typeface="Avenir Next"/>
              </a:rPr>
              <a:t>chocolat chaud</a:t>
            </a:r>
            <a:r>
              <a:rPr lang="fr-FR" sz="900" dirty="0">
                <a:latin typeface="Avenir Next"/>
              </a:rPr>
              <a:t>… Simple en apparence, complexe en réalité. Déclinaisons illimitées chacun y allant de sa touche, de son ingrédient, de son savoir-faire pour imprimer sa signature, marquer de sa patte ce breuvage aussi réconfortant que régressif. Mon chocolat chaud je l’aime vrai, sans fioriture, sans chichi. Deux ingrédients  et c’est tout : du lait entier et du très bon chocolat (mélange de chocolat noir et de chocolat au lait). Je l’adore velouté : ni trop liquide, ni trop épais. Effluves qui esquissent un sourire, papilles en émoi, extase à tomber le nez dans la tasse.</a:t>
            </a:r>
          </a:p>
        </p:txBody>
      </p:sp>
      <p:cxnSp>
        <p:nvCxnSpPr>
          <p:cNvPr id="43" name="Connecteur en arc 42"/>
          <p:cNvCxnSpPr/>
          <p:nvPr/>
        </p:nvCxnSpPr>
        <p:spPr>
          <a:xfrm rot="16200000" flipV="1">
            <a:off x="3363551" y="3658649"/>
            <a:ext cx="323576" cy="216025"/>
          </a:xfrm>
          <a:prstGeom prst="curvedConnector3">
            <a:avLst>
              <a:gd name="adj1" fmla="val 50000"/>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2" name="Connecteur en arc 51"/>
          <p:cNvCxnSpPr/>
          <p:nvPr/>
        </p:nvCxnSpPr>
        <p:spPr>
          <a:xfrm rot="10800000" flipV="1">
            <a:off x="1484785" y="4625424"/>
            <a:ext cx="1132817" cy="810672"/>
          </a:xfrm>
          <a:prstGeom prst="curvedConnector3">
            <a:avLst>
              <a:gd name="adj1" fmla="val 40641"/>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Connecteur en arc 53"/>
          <p:cNvCxnSpPr/>
          <p:nvPr/>
        </p:nvCxnSpPr>
        <p:spPr>
          <a:xfrm>
            <a:off x="4221088" y="3923928"/>
            <a:ext cx="461123" cy="144016"/>
          </a:xfrm>
          <a:prstGeom prst="curvedConnector3">
            <a:avLst>
              <a:gd name="adj1" fmla="val 50000"/>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8" name="Connecteur en arc 57"/>
          <p:cNvCxnSpPr/>
          <p:nvPr/>
        </p:nvCxnSpPr>
        <p:spPr>
          <a:xfrm rot="16200000" flipH="1">
            <a:off x="3093549" y="5869826"/>
            <a:ext cx="517388" cy="72008"/>
          </a:xfrm>
          <a:prstGeom prst="curvedConnector3">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62" name="Connecteur en arc 61"/>
          <p:cNvCxnSpPr/>
          <p:nvPr/>
        </p:nvCxnSpPr>
        <p:spPr>
          <a:xfrm rot="5400000">
            <a:off x="1370912" y="6077843"/>
            <a:ext cx="1790074" cy="958881"/>
          </a:xfrm>
          <a:prstGeom prst="curvedConnector3">
            <a:avLst>
              <a:gd name="adj1" fmla="val 63264"/>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96" y="35156"/>
            <a:ext cx="337020" cy="337020"/>
          </a:xfrm>
          <a:prstGeom prst="rect">
            <a:avLst/>
          </a:prstGeom>
        </p:spPr>
      </p:pic>
      <p:pic>
        <p:nvPicPr>
          <p:cNvPr id="28" name="Imag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08" y="399804"/>
            <a:ext cx="838396" cy="116342"/>
          </a:xfrm>
          <a:prstGeom prst="rect">
            <a:avLst/>
          </a:prstGeom>
        </p:spPr>
      </p:pic>
      <p:sp>
        <p:nvSpPr>
          <p:cNvPr id="24" name="ZoneTexte 4">
            <a:extLst>
              <a:ext uri="{FF2B5EF4-FFF2-40B4-BE49-F238E27FC236}">
                <a16:creationId xmlns:a16="http://schemas.microsoft.com/office/drawing/2014/main" xmlns="" id="{52356904-1967-46F9-A8A2-2E4180366EA5}"/>
              </a:ext>
            </a:extLst>
          </p:cNvPr>
          <p:cNvSpPr txBox="1"/>
          <p:nvPr/>
        </p:nvSpPr>
        <p:spPr>
          <a:xfrm>
            <a:off x="2799665" y="484123"/>
            <a:ext cx="1296144" cy="261610"/>
          </a:xfrm>
          <a:prstGeom prst="rect">
            <a:avLst/>
          </a:prstGeom>
          <a:noFill/>
        </p:spPr>
        <p:txBody>
          <a:bodyPr wrap="square" rtlCol="0" anchor="t">
            <a:spAutoFit/>
          </a:bodyPr>
          <a:lstStyle/>
          <a:p>
            <a:pPr algn="ctr"/>
            <a:r>
              <a:rPr lang="fr-FR" sz="1100" b="1" i="1" dirty="0">
                <a:solidFill>
                  <a:srgbClr val="007A97"/>
                </a:solidFill>
                <a:latin typeface="Book Antiqua"/>
              </a:rPr>
              <a:t>Si j'étais...</a:t>
            </a:r>
          </a:p>
        </p:txBody>
      </p:sp>
      <p:pic>
        <p:nvPicPr>
          <p:cNvPr id="9" name="Image 8"/>
          <p:cNvPicPr>
            <a:picLocks noChangeAspect="1"/>
          </p:cNvPicPr>
          <p:nvPr/>
        </p:nvPicPr>
        <p:blipFill rotWithShape="1">
          <a:blip r:embed="rId5">
            <a:extLst>
              <a:ext uri="{28A0092B-C50C-407E-A947-70E740481C1C}">
                <a14:useLocalDpi xmlns:a14="http://schemas.microsoft.com/office/drawing/2010/main" val="0"/>
              </a:ext>
            </a:extLst>
          </a:blip>
          <a:srcRect b="16753"/>
          <a:stretch/>
        </p:blipFill>
        <p:spPr>
          <a:xfrm>
            <a:off x="2537008" y="3851920"/>
            <a:ext cx="1684080" cy="1970814"/>
          </a:xfrm>
          <a:prstGeom prst="rect">
            <a:avLst/>
          </a:prstGeom>
        </p:spPr>
      </p:pic>
    </p:spTree>
    <p:extLst>
      <p:ext uri="{BB962C8B-B14F-4D97-AF65-F5344CB8AC3E}">
        <p14:creationId xmlns:p14="http://schemas.microsoft.com/office/powerpoint/2010/main" val="17114945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387</Words>
  <Application>Microsoft Macintosh PowerPoint</Application>
  <PresentationFormat>Présentation à l'écran (4:3)</PresentationFormat>
  <Paragraphs>49</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Avenir next</vt:lpstr>
      <vt:lpstr>Avenir next</vt:lpstr>
      <vt:lpstr>Book Antiqua</vt:lpstr>
      <vt:lpstr>Calibri</vt:lpstr>
      <vt:lpstr>MS Mincho</vt:lpstr>
      <vt:lpstr>Times New Roman</vt:lpstr>
      <vt:lpstr>Thème Office</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Cindy Joffroy</dc:creator>
  <cp:lastModifiedBy>Utilisateur de Microsoft Office</cp:lastModifiedBy>
  <cp:revision>55</cp:revision>
  <cp:lastPrinted>2018-12-27T16:37:56Z</cp:lastPrinted>
  <dcterms:created xsi:type="dcterms:W3CDTF">2016-12-29T12:58:40Z</dcterms:created>
  <dcterms:modified xsi:type="dcterms:W3CDTF">2019-07-07T18:49:33Z</dcterms:modified>
</cp:coreProperties>
</file>